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88" r:id="rId5"/>
    <p:sldId id="287" r:id="rId6"/>
    <p:sldId id="290" r:id="rId7"/>
    <p:sldId id="328" r:id="rId8"/>
    <p:sldId id="326" r:id="rId9"/>
    <p:sldId id="313" r:id="rId10"/>
    <p:sldId id="327" r:id="rId11"/>
    <p:sldId id="325" r:id="rId12"/>
    <p:sldId id="305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AF2948-4367-924A-BBFF-DA93442BADF2}" v="1" dt="2019-01-22T18:11:06.115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3"/>
    <p:restoredTop sz="89737" autoAdjust="0"/>
  </p:normalViewPr>
  <p:slideViewPr>
    <p:cSldViewPr snapToGrid="0">
      <p:cViewPr varScale="1">
        <p:scale>
          <a:sx n="69" d="100"/>
          <a:sy n="69" d="100"/>
        </p:scale>
        <p:origin x="-534" y="-2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https://nwlc365.sharepoint.com/Income%20Security/Income%20Security%20Documents/Taxes/state%20tax%20credits/Improving%20State%20CADC%20Credits/California/California%20Refundability%20Comparis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52283464566929"/>
          <c:y val="6.0078664667103425E-2"/>
          <c:w val="0.65639724409448819"/>
          <c:h val="0.72212073760286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'2010 vs 2011'!$B$1</c:f>
              <c:strCache>
                <c:ptCount val="1"/>
                <c:pt idx="0">
                  <c:v>2010 Returns Claiming Refundable Credit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19068781732630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28-8B42-A377-E20A23D14B0C}"/>
                </c:ext>
              </c:extLst>
            </c:dLbl>
            <c:dLbl>
              <c:idx val="1"/>
              <c:layout>
                <c:manualLayout>
                  <c:x val="0"/>
                  <c:y val="-1.95264457418376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28-8B42-A377-E20A23D14B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'2010 vs 2011'!$A$2:$A$7</c:f>
              <c:strCache>
                <c:ptCount val="6"/>
                <c:pt idx="0">
                  <c:v>$1 to $19,999</c:v>
                </c:pt>
                <c:pt idx="1">
                  <c:v>$20,000 to $39,999</c:v>
                </c:pt>
                <c:pt idx="2">
                  <c:v>$40,000 to $59,999</c:v>
                </c:pt>
                <c:pt idx="3">
                  <c:v>$60,000 to $79,999</c:v>
                </c:pt>
                <c:pt idx="4">
                  <c:v>$80,000 to $99,999</c:v>
                </c:pt>
                <c:pt idx="5">
                  <c:v>$100,000 and over</c:v>
                </c:pt>
              </c:strCache>
            </c:strRef>
          </c:cat>
          <c:val>
            <c:numRef>
              <c:f>'2010 vs 2011'!$B$2:$B$7</c:f>
              <c:numCache>
                <c:formatCode>#,##0</c:formatCode>
                <c:ptCount val="6"/>
                <c:pt idx="0">
                  <c:v>51200</c:v>
                </c:pt>
                <c:pt idx="1">
                  <c:v>132449</c:v>
                </c:pt>
                <c:pt idx="2">
                  <c:v>103179</c:v>
                </c:pt>
                <c:pt idx="3">
                  <c:v>75095</c:v>
                </c:pt>
                <c:pt idx="4">
                  <c:v>59160</c:v>
                </c:pt>
                <c:pt idx="5">
                  <c:v>536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28-8B42-A377-E20A23D14B0C}"/>
            </c:ext>
          </c:extLst>
        </c:ser>
        <c:ser>
          <c:idx val="1"/>
          <c:order val="1"/>
          <c:tx>
            <c:strRef>
              <c:f>'2010 vs 2011'!$C$1</c:f>
              <c:strCache>
                <c:ptCount val="1"/>
                <c:pt idx="0">
                  <c:v>2011 Returns Claiming Non-Refundable Credit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7876488944911281E-3"/>
                  <c:y val="-1.75255025386104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28-8B42-A377-E20A23D14B0C}"/>
                </c:ext>
              </c:extLst>
            </c:dLbl>
            <c:dLbl>
              <c:idx val="2"/>
              <c:layout>
                <c:manualLayout>
                  <c:x val="9.469122236227907E-3"/>
                  <c:y val="-8.032429205555502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28-8B42-A377-E20A23D14B0C}"/>
                </c:ext>
              </c:extLst>
            </c:dLbl>
            <c:dLbl>
              <c:idx val="3"/>
              <c:layout>
                <c:manualLayout>
                  <c:x val="7.5752977889823256E-3"/>
                  <c:y val="-4.016214602777751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28-8B42-A377-E20A23D14B0C}"/>
                </c:ext>
              </c:extLst>
            </c:dLbl>
            <c:dLbl>
              <c:idx val="4"/>
              <c:layout>
                <c:manualLayout>
                  <c:x val="1.704442002521009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28-8B42-A377-E20A23D14B0C}"/>
                </c:ext>
              </c:extLst>
            </c:dLbl>
            <c:dLbl>
              <c:idx val="5"/>
              <c:layout>
                <c:manualLayout>
                  <c:x val="7.5752977889821868E-3"/>
                  <c:y val="-1.31441269039579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28-8B42-A377-E20A23D14B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'2010 vs 2011'!$A$2:$A$7</c:f>
              <c:strCache>
                <c:ptCount val="6"/>
                <c:pt idx="0">
                  <c:v>$1 to $19,999</c:v>
                </c:pt>
                <c:pt idx="1">
                  <c:v>$20,000 to $39,999</c:v>
                </c:pt>
                <c:pt idx="2">
                  <c:v>$40,000 to $59,999</c:v>
                </c:pt>
                <c:pt idx="3">
                  <c:v>$60,000 to $79,999</c:v>
                </c:pt>
                <c:pt idx="4">
                  <c:v>$80,000 to $99,999</c:v>
                </c:pt>
                <c:pt idx="5">
                  <c:v>$100,000 and over</c:v>
                </c:pt>
              </c:strCache>
            </c:strRef>
          </c:cat>
          <c:val>
            <c:numRef>
              <c:f>'2010 vs 2011'!$C$2:$C$7</c:f>
              <c:numCache>
                <c:formatCode>#,##0</c:formatCode>
                <c:ptCount val="6"/>
                <c:pt idx="0">
                  <c:v>52</c:v>
                </c:pt>
                <c:pt idx="1">
                  <c:v>12287</c:v>
                </c:pt>
                <c:pt idx="2">
                  <c:v>53332</c:v>
                </c:pt>
                <c:pt idx="3">
                  <c:v>67661</c:v>
                </c:pt>
                <c:pt idx="4">
                  <c:v>52819</c:v>
                </c:pt>
                <c:pt idx="5">
                  <c:v>1038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28-8B42-A377-E20A23D14B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251712"/>
        <c:axId val="56045504"/>
      </c:barChart>
      <c:catAx>
        <c:axId val="67251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Adjusted Gross Income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45504"/>
        <c:crosses val="autoZero"/>
        <c:auto val="1"/>
        <c:lblAlgn val="ctr"/>
        <c:lblOffset val="100"/>
        <c:noMultiLvlLbl val="0"/>
      </c:catAx>
      <c:valAx>
        <c:axId val="5604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5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692007874015745"/>
          <c:y val="0.28820024672931355"/>
          <c:w val="0.20807992125984251"/>
          <c:h val="0.48936352975220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2/11/2019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2/11/2019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23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81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93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75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9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2/11/2019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2/11/2019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2/11/2019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2/11/2019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2/11/2019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2/11/2019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2/11/2019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2/11/2019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2/11/2019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2/11/2019</a:t>
            </a:fld>
            <a:endParaRPr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hassmer@nwlc.org" TargetMode="External"/><Relationship Id="rId5" Type="http://schemas.openxmlformats.org/officeDocument/2006/relationships/hyperlink" Target="https://nwlc.org/resources/mclt/" TargetMode="External"/><Relationship Id="rId4" Type="http://schemas.openxmlformats.org/officeDocument/2006/relationships/hyperlink" Target="https://nwlc.org/resources/state-policy-elemen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jpeg">
            <a:extLst>
              <a:ext uri="{FF2B5EF4-FFF2-40B4-BE49-F238E27FC236}">
                <a16:creationId xmlns="" xmlns:a16="http://schemas.microsoft.com/office/drawing/2014/main" id="{E57D400A-4AA7-4F48-8DFF-7EAE3F755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-1" t="25421" r="-12"/>
          <a:stretch/>
        </p:blipFill>
        <p:spPr>
          <a:xfrm>
            <a:off x="-65044" y="0"/>
            <a:ext cx="1225386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65AFA8A8-20FB-4D22-BCDC-B8F412333394}"/>
              </a:ext>
            </a:extLst>
          </p:cNvPr>
          <p:cNvSpPr txBox="1">
            <a:spLocks/>
          </p:cNvSpPr>
          <p:nvPr/>
        </p:nvSpPr>
        <p:spPr>
          <a:xfrm>
            <a:off x="3351212" y="457200"/>
            <a:ext cx="8990013" cy="396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adugi" panose="020B0502040204020203" pitchFamily="34" charset="0"/>
              </a:rPr>
              <a:t>SETTING FAMILIES IN THE LOW-WAGE WORKFORCE UP FOR SUCCESS: REIMAGINING WORK &amp; INCOME SUPPORTS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3DD9DCD-BA3F-4A51-A898-8C70A9622111}"/>
              </a:ext>
            </a:extLst>
          </p:cNvPr>
          <p:cNvSpPr/>
          <p:nvPr/>
        </p:nvSpPr>
        <p:spPr>
          <a:xfrm>
            <a:off x="417511" y="457200"/>
            <a:ext cx="2781301" cy="1065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defRPr>
                <a:solidFill>
                  <a:srgbClr val="898989"/>
                </a:solidFill>
              </a:defRPr>
            </a:pPr>
            <a:r>
              <a:rPr lang="en-US" b="1" dirty="0">
                <a:solidFill>
                  <a:schemeClr val="bg1"/>
                </a:solidFill>
                <a:latin typeface="Gadugi" panose="020B0502040204020203" pitchFamily="34" charset="0"/>
                <a:cs typeface="Andalus" panose="02020603050405020304" pitchFamily="18" charset="-78"/>
              </a:rPr>
              <a:t>Sarah Hassmer</a:t>
            </a:r>
            <a:br>
              <a:rPr lang="en-US" b="1" dirty="0">
                <a:solidFill>
                  <a:schemeClr val="bg1"/>
                </a:solidFill>
                <a:latin typeface="Gadugi" panose="020B0502040204020203" pitchFamily="34" charset="0"/>
                <a:cs typeface="Andalus" panose="02020603050405020304" pitchFamily="18" charset="-78"/>
              </a:rPr>
            </a:br>
            <a:r>
              <a:rPr lang="en-US" dirty="0">
                <a:solidFill>
                  <a:schemeClr val="bg1"/>
                </a:solidFill>
                <a:latin typeface="Gadugi" panose="020B0502040204020203" pitchFamily="34" charset="0"/>
                <a:cs typeface="Andalus" panose="02020603050405020304" pitchFamily="18" charset="-78"/>
              </a:rPr>
              <a:t>National Women’s Law Center</a:t>
            </a:r>
          </a:p>
          <a:p>
            <a:pPr>
              <a:lnSpc>
                <a:spcPct val="70000"/>
              </a:lnSpc>
              <a:defRPr>
                <a:solidFill>
                  <a:srgbClr val="898989"/>
                </a:solidFill>
              </a:defRPr>
            </a:pPr>
            <a:endParaRPr lang="en-US" dirty="0">
              <a:solidFill>
                <a:schemeClr val="bg1"/>
              </a:solidFill>
              <a:latin typeface="Gadugi" panose="020B0502040204020203" pitchFamily="34" charset="0"/>
              <a:cs typeface="Andalus" panose="02020603050405020304" pitchFamily="18" charset="-78"/>
            </a:endParaRPr>
          </a:p>
          <a:p>
            <a:pPr>
              <a:lnSpc>
                <a:spcPct val="70000"/>
              </a:lnSpc>
              <a:defRPr>
                <a:solidFill>
                  <a:srgbClr val="898989"/>
                </a:solidFill>
              </a:defRPr>
            </a:pPr>
            <a:endParaRPr lang="en-US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578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jpeg">
            <a:extLst>
              <a:ext uri="{FF2B5EF4-FFF2-40B4-BE49-F238E27FC236}">
                <a16:creationId xmlns="" xmlns:a16="http://schemas.microsoft.com/office/drawing/2014/main" id="{97727400-B8D8-4B8B-B9E7-685D0D19F6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8640" b="3066"/>
          <a:stretch/>
        </p:blipFill>
        <p:spPr>
          <a:xfrm>
            <a:off x="-230190" y="-1371600"/>
            <a:ext cx="12419015" cy="8229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4393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jpeg">
            <a:extLst>
              <a:ext uri="{FF2B5EF4-FFF2-40B4-BE49-F238E27FC236}">
                <a16:creationId xmlns="" xmlns:a16="http://schemas.microsoft.com/office/drawing/2014/main" id="{ECE2E242-A605-410C-985B-0A5FAC7568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26619" r="-1231"/>
          <a:stretch/>
        </p:blipFill>
        <p:spPr>
          <a:xfrm>
            <a:off x="0" y="90441"/>
            <a:ext cx="12419012" cy="6919507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32D2D54D-172B-4602-963C-9C4732DD008E}"/>
              </a:ext>
            </a:extLst>
          </p:cNvPr>
          <p:cNvSpPr txBox="1">
            <a:spLocks/>
          </p:cNvSpPr>
          <p:nvPr/>
        </p:nvSpPr>
        <p:spPr>
          <a:xfrm>
            <a:off x="509907" y="1876921"/>
            <a:ext cx="4340573" cy="23944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Gadugi" panose="020B0502040204020203" pitchFamily="34" charset="0"/>
              </a:rPr>
              <a:t>SETTING FAMILIES IN THE LOW-WAGE WORKFORCE UP FOR SUCCESS: REIMAGINING WORK &amp; INCOME SUPPORTS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Gadugi" panose="020B0502040204020203" pitchFamily="34" charset="0"/>
            </a:endParaRPr>
          </a:p>
        </p:txBody>
      </p:sp>
      <p:pic>
        <p:nvPicPr>
          <p:cNvPr id="8" name="Picture 2" descr="Image result for national women's law center">
            <a:extLst>
              <a:ext uri="{FF2B5EF4-FFF2-40B4-BE49-F238E27FC236}">
                <a16:creationId xmlns="" xmlns:a16="http://schemas.microsoft.com/office/drawing/2014/main" id="{6E32897A-D436-4F9C-9299-69D049B82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29" y="400645"/>
            <a:ext cx="5890089" cy="267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11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jpeg">
            <a:extLst>
              <a:ext uri="{FF2B5EF4-FFF2-40B4-BE49-F238E27FC236}">
                <a16:creationId xmlns="" xmlns:a16="http://schemas.microsoft.com/office/drawing/2014/main" id="{ECE2E242-A605-410C-985B-0A5FAC7568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26619" r="-1231"/>
          <a:stretch/>
        </p:blipFill>
        <p:spPr>
          <a:xfrm>
            <a:off x="0" y="0"/>
            <a:ext cx="12342812" cy="6877050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22BAECD-8242-4B83-BAFF-4DD91DA613F0}"/>
              </a:ext>
            </a:extLst>
          </p:cNvPr>
          <p:cNvSpPr txBox="1"/>
          <p:nvPr/>
        </p:nvSpPr>
        <p:spPr>
          <a:xfrm>
            <a:off x="5027612" y="363259"/>
            <a:ext cx="6629400" cy="38841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265" indent="-227965" defTabSz="914299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Families face rising costs for child and dependent care, housing, and more</a:t>
            </a:r>
          </a:p>
          <a:p>
            <a:pPr marL="342265" indent="-227965" defTabSz="914299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Stagnant wages</a:t>
            </a:r>
          </a:p>
          <a:p>
            <a:pPr marL="342265" indent="-227965" defTabSz="914299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Nearly 1/3 of women working in low-wage jobs are mothers of children under 18</a:t>
            </a:r>
          </a:p>
          <a:p>
            <a:pPr marL="342265" indent="-227965" defTabSz="914299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Alleviate regressive state tax codes </a:t>
            </a:r>
          </a:p>
          <a:p>
            <a:pPr marL="342265" indent="-227965" defTabSz="914299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Lift families out of poverty </a:t>
            </a:r>
          </a:p>
          <a:p>
            <a:pPr marL="342265" indent="-227965" defTabSz="914299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Improve children’s health and education outcomes</a:t>
            </a:r>
          </a:p>
          <a:p>
            <a:pPr marL="342265" indent="-227965" defTabSz="914299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Boost for local economies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4DB494B3-C851-43F5-BA7E-F0ABF9773314}"/>
              </a:ext>
            </a:extLst>
          </p:cNvPr>
          <p:cNvSpPr txBox="1">
            <a:spLocks/>
          </p:cNvSpPr>
          <p:nvPr/>
        </p:nvSpPr>
        <p:spPr>
          <a:xfrm>
            <a:off x="684212" y="363259"/>
            <a:ext cx="4639733" cy="4038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>
                <a:solidFill>
                  <a:schemeClr val="bg2">
                    <a:lumMod val="25000"/>
                  </a:schemeClr>
                </a:solidFill>
                <a:latin typeface="Gadugi" panose="020B0502040204020203" pitchFamily="34" charset="0"/>
                <a:cs typeface="Andalus" panose="02020603050405020304" pitchFamily="18" charset="-78"/>
              </a:rPr>
              <a:t>Family tax credits</a:t>
            </a:r>
          </a:p>
        </p:txBody>
      </p:sp>
    </p:spTree>
    <p:extLst>
      <p:ext uri="{BB962C8B-B14F-4D97-AF65-F5344CB8AC3E}">
        <p14:creationId xmlns:p14="http://schemas.microsoft.com/office/powerpoint/2010/main" val="1111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jpeg">
            <a:extLst>
              <a:ext uri="{FF2B5EF4-FFF2-40B4-BE49-F238E27FC236}">
                <a16:creationId xmlns="" xmlns:a16="http://schemas.microsoft.com/office/drawing/2014/main" id="{ECE2E242-A605-410C-985B-0A5FAC7568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26619" r="-1231"/>
          <a:stretch/>
        </p:blipFill>
        <p:spPr>
          <a:xfrm>
            <a:off x="0" y="0"/>
            <a:ext cx="12342812" cy="6877050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22BAECD-8242-4B83-BAFF-4DD91DA613F0}"/>
              </a:ext>
            </a:extLst>
          </p:cNvPr>
          <p:cNvSpPr txBox="1"/>
          <p:nvPr/>
        </p:nvSpPr>
        <p:spPr>
          <a:xfrm>
            <a:off x="5027612" y="363259"/>
            <a:ext cx="6629400" cy="307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265" indent="-227965" defTabSz="914299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Lifts millions of families out of poverty</a:t>
            </a:r>
          </a:p>
          <a:p>
            <a:pPr marL="342265" indent="-227965" defTabSz="914299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Incentivizes and supports work, in turn boosting future retirement benefits</a:t>
            </a:r>
          </a:p>
          <a:p>
            <a:pPr marL="342265" indent="-227965" defTabSz="914299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Complements increases to the minimum wage to help low-income workers make ends meet</a:t>
            </a:r>
          </a:p>
          <a:p>
            <a:pPr marL="342265" indent="-227965" defTabSz="914299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28 states and D.C. offer an EITC (23 refundable)</a:t>
            </a:r>
          </a:p>
          <a:p>
            <a:pPr marL="342265" indent="-227965" defTabSz="914299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State EITCs are often based on a percentage of the federal EITC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4DB494B3-C851-43F5-BA7E-F0ABF9773314}"/>
              </a:ext>
            </a:extLst>
          </p:cNvPr>
          <p:cNvSpPr txBox="1">
            <a:spLocks/>
          </p:cNvSpPr>
          <p:nvPr/>
        </p:nvSpPr>
        <p:spPr>
          <a:xfrm>
            <a:off x="684212" y="363259"/>
            <a:ext cx="4639733" cy="4038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>
                <a:solidFill>
                  <a:schemeClr val="bg2">
                    <a:lumMod val="25000"/>
                  </a:schemeClr>
                </a:solidFill>
                <a:latin typeface="Gadugi" panose="020B0502040204020203" pitchFamily="34" charset="0"/>
                <a:cs typeface="Andalus" panose="02020603050405020304" pitchFamily="18" charset="-78"/>
              </a:rPr>
              <a:t>Earned Income Tax Credit (EITC)</a:t>
            </a:r>
          </a:p>
        </p:txBody>
      </p:sp>
    </p:spTree>
    <p:extLst>
      <p:ext uri="{BB962C8B-B14F-4D97-AF65-F5344CB8AC3E}">
        <p14:creationId xmlns:p14="http://schemas.microsoft.com/office/powerpoint/2010/main" val="157901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jpeg">
            <a:extLst>
              <a:ext uri="{FF2B5EF4-FFF2-40B4-BE49-F238E27FC236}">
                <a16:creationId xmlns="" xmlns:a16="http://schemas.microsoft.com/office/drawing/2014/main" id="{ECE2E242-A605-410C-985B-0A5FAC7568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26619" r="-1231"/>
          <a:stretch/>
        </p:blipFill>
        <p:spPr>
          <a:xfrm>
            <a:off x="0" y="0"/>
            <a:ext cx="12342812" cy="6877050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B99F9E8B-650F-4C20-9DF4-9458757521D3}"/>
              </a:ext>
            </a:extLst>
          </p:cNvPr>
          <p:cNvSpPr txBox="1">
            <a:spLocks/>
          </p:cNvSpPr>
          <p:nvPr/>
        </p:nvSpPr>
        <p:spPr>
          <a:xfrm>
            <a:off x="684212" y="363259"/>
            <a:ext cx="3827630" cy="43049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>
                <a:solidFill>
                  <a:schemeClr val="bg2">
                    <a:lumMod val="25000"/>
                  </a:schemeClr>
                </a:solidFill>
                <a:latin typeface="Gadugi" panose="020B0502040204020203" pitchFamily="34" charset="0"/>
                <a:cs typeface="Andalus" panose="02020603050405020304" pitchFamily="18" charset="-78"/>
              </a:rPr>
              <a:t>Child and dependent care tax provisions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12BD134-C569-5745-B1E4-003351352631}"/>
              </a:ext>
            </a:extLst>
          </p:cNvPr>
          <p:cNvSpPr txBox="1"/>
          <p:nvPr/>
        </p:nvSpPr>
        <p:spPr>
          <a:xfrm>
            <a:off x="5027612" y="363259"/>
            <a:ext cx="6629400" cy="43581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69912" indent="-457200" defTabSz="914299">
              <a:spcBef>
                <a:spcPct val="2000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Tax benefit for families who pay out-of-pocket, work-related expenses for child and dependent care</a:t>
            </a:r>
          </a:p>
          <a:p>
            <a:pPr marL="569912" indent="-457200" defTabSz="914299">
              <a:spcBef>
                <a:spcPct val="2000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23 states and D.C. offer </a:t>
            </a:r>
            <a:r>
              <a:rPr lang="en-US" sz="2200" i="1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credits</a:t>
            </a: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(12 refundable)</a:t>
            </a:r>
          </a:p>
          <a:p>
            <a:pPr marL="569912" indent="-457200" defTabSz="914299">
              <a:spcBef>
                <a:spcPct val="2000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5 states have </a:t>
            </a:r>
            <a:r>
              <a:rPr lang="en-US" sz="2200" i="1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deductions</a:t>
            </a:r>
            <a:endParaRPr lang="en-US" sz="2200" dirty="0">
              <a:solidFill>
                <a:srgbClr val="30006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569912" indent="-457200" defTabSz="914299">
              <a:spcBef>
                <a:spcPct val="2000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30006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112712" defTabSz="914299">
              <a:spcBef>
                <a:spcPct val="20000"/>
              </a:spcBef>
              <a:buClr>
                <a:srgbClr val="FF6600"/>
              </a:buClr>
            </a:pPr>
            <a:r>
              <a:rPr lang="en-US" sz="2200" u="sng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Principles</a:t>
            </a:r>
          </a:p>
          <a:p>
            <a:pPr marL="527050" indent="-414338" defTabSz="914299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en-US" sz="2200" i="1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Pair</a:t>
            </a: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with robust direct child care assistance</a:t>
            </a:r>
          </a:p>
          <a:p>
            <a:pPr marL="527050" lvl="0" indent="-414338" defTabSz="914299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Refundable credit</a:t>
            </a:r>
          </a:p>
          <a:p>
            <a:pPr marL="527050" lvl="0" indent="-414338" defTabSz="914299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Generous expense limits</a:t>
            </a:r>
          </a:p>
          <a:p>
            <a:pPr marL="527050" lvl="0" indent="-414338" defTabSz="914299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More generous for lower-income families</a:t>
            </a:r>
          </a:p>
        </p:txBody>
      </p:sp>
    </p:spTree>
    <p:extLst>
      <p:ext uri="{BB962C8B-B14F-4D97-AF65-F5344CB8AC3E}">
        <p14:creationId xmlns:p14="http://schemas.microsoft.com/office/powerpoint/2010/main" val="191571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jpeg">
            <a:extLst>
              <a:ext uri="{FF2B5EF4-FFF2-40B4-BE49-F238E27FC236}">
                <a16:creationId xmlns="" xmlns:a16="http://schemas.microsoft.com/office/drawing/2014/main" id="{ECE2E242-A605-410C-985B-0A5FAC7568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26619" r="-1231"/>
          <a:stretch/>
        </p:blipFill>
        <p:spPr>
          <a:xfrm>
            <a:off x="0" y="0"/>
            <a:ext cx="12342812" cy="6877050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22BAECD-8242-4B83-BAFF-4DD91DA613F0}"/>
              </a:ext>
            </a:extLst>
          </p:cNvPr>
          <p:cNvSpPr txBox="1"/>
          <p:nvPr/>
        </p:nvSpPr>
        <p:spPr>
          <a:xfrm>
            <a:off x="5027612" y="363259"/>
            <a:ext cx="6629400" cy="47643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265" indent="-227965" defTabSz="914299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Refundable CTCs can help reduce child poverty rates</a:t>
            </a:r>
          </a:p>
          <a:p>
            <a:pPr marL="342265" indent="-227965" defTabSz="914299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6 states offer a child tax provision</a:t>
            </a:r>
          </a:p>
          <a:p>
            <a:pPr marL="799465" lvl="1" indent="-227965" defTabSz="914299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2 refundable credits (CA, NY)</a:t>
            </a:r>
          </a:p>
          <a:p>
            <a:pPr marL="799465" lvl="1" indent="-227965" defTabSz="914299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2 nonrefundable credits (ID, OK)</a:t>
            </a:r>
          </a:p>
          <a:p>
            <a:pPr marL="799465" lvl="1" indent="-227965" defTabSz="914299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 deduction (NC)</a:t>
            </a:r>
          </a:p>
          <a:p>
            <a:pPr marL="799465" lvl="1" indent="-227965" defTabSz="914299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 one-time child tax rebate (WI)</a:t>
            </a:r>
          </a:p>
          <a:p>
            <a:pPr marL="342265" indent="-227965" defTabSz="914299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Credit Design Option Examples</a:t>
            </a:r>
          </a:p>
          <a:p>
            <a:pPr marL="799465" lvl="1" indent="-227965" defTabSz="914299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Fixed amount per child</a:t>
            </a:r>
          </a:p>
          <a:p>
            <a:pPr marL="799465" lvl="1" indent="-227965" defTabSz="914299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Percentage of the federal CTC</a:t>
            </a:r>
          </a:p>
          <a:p>
            <a:pPr marL="799465" lvl="1" indent="-227965" defTabSz="914299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Greater of a fixed amount or a percentage of the federal CTC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4DB494B3-C851-43F5-BA7E-F0ABF9773314}"/>
              </a:ext>
            </a:extLst>
          </p:cNvPr>
          <p:cNvSpPr txBox="1">
            <a:spLocks/>
          </p:cNvSpPr>
          <p:nvPr/>
        </p:nvSpPr>
        <p:spPr>
          <a:xfrm>
            <a:off x="684212" y="363259"/>
            <a:ext cx="4639733" cy="4038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>
                <a:solidFill>
                  <a:schemeClr val="bg2">
                    <a:lumMod val="25000"/>
                  </a:schemeClr>
                </a:solidFill>
                <a:latin typeface="Gadugi" panose="020B0502040204020203" pitchFamily="34" charset="0"/>
                <a:cs typeface="Andalus" panose="02020603050405020304" pitchFamily="18" charset="-78"/>
              </a:rPr>
              <a:t>Child Tax Credit (CTC)</a:t>
            </a:r>
          </a:p>
        </p:txBody>
      </p:sp>
    </p:spTree>
    <p:extLst>
      <p:ext uri="{BB962C8B-B14F-4D97-AF65-F5344CB8AC3E}">
        <p14:creationId xmlns:p14="http://schemas.microsoft.com/office/powerpoint/2010/main" val="23892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jpeg">
            <a:extLst>
              <a:ext uri="{FF2B5EF4-FFF2-40B4-BE49-F238E27FC236}">
                <a16:creationId xmlns="" xmlns:a16="http://schemas.microsoft.com/office/drawing/2014/main" id="{ECE2E242-A605-410C-985B-0A5FAC7568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26619" r="-1231"/>
          <a:stretch/>
        </p:blipFill>
        <p:spPr>
          <a:xfrm>
            <a:off x="0" y="10633"/>
            <a:ext cx="12342812" cy="6877050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B99F9E8B-650F-4C20-9DF4-9458757521D3}"/>
              </a:ext>
            </a:extLst>
          </p:cNvPr>
          <p:cNvSpPr txBox="1">
            <a:spLocks/>
          </p:cNvSpPr>
          <p:nvPr/>
        </p:nvSpPr>
        <p:spPr>
          <a:xfrm>
            <a:off x="684211" y="363258"/>
            <a:ext cx="4126427" cy="34943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Gadugi" panose="020B0502040204020203" pitchFamily="34" charset="0"/>
                <a:cs typeface="Andalus" panose="02020603050405020304" pitchFamily="18" charset="-78"/>
              </a:rPr>
              <a:t>Impact of Refundability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3021FA-636E-254F-8171-E3CCD2D3F2C0}"/>
              </a:ext>
            </a:extLst>
          </p:cNvPr>
          <p:cNvSpPr txBox="1"/>
          <p:nvPr/>
        </p:nvSpPr>
        <p:spPr>
          <a:xfrm>
            <a:off x="5027612" y="363259"/>
            <a:ext cx="6823494" cy="20128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00037" lvl="0" indent="-285750" defTabSz="914299">
              <a:spcBef>
                <a:spcPct val="2000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Many low-income families do not have enough tax liability to receive the full value of non-refundable credits or deductions (if at all)</a:t>
            </a:r>
          </a:p>
          <a:p>
            <a:pPr marL="400037" lvl="0" indent="-285750" defTabSz="914299">
              <a:spcBef>
                <a:spcPct val="2000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Refundable tax credits promote more equitable distribution of tax benefits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29974BF-EA0E-DB47-90F5-087654F6F4AB}"/>
              </a:ext>
            </a:extLst>
          </p:cNvPr>
          <p:cNvSpPr txBox="1"/>
          <p:nvPr/>
        </p:nvSpPr>
        <p:spPr>
          <a:xfrm>
            <a:off x="3032438" y="5801321"/>
            <a:ext cx="4868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287" lvl="0" defTabSz="914299">
              <a:spcBef>
                <a:spcPct val="20000"/>
              </a:spcBef>
              <a:buClr>
                <a:srgbClr val="FF6600"/>
              </a:buClr>
            </a:pPr>
            <a:r>
              <a:rPr lang="en-US" sz="1000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Source: NWLC Calculations based on State of California Franchise Tax Board Data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7EF3B743-562F-E142-989E-CF59A3167D70}"/>
              </a:ext>
            </a:extLst>
          </p:cNvPr>
          <p:cNvSpPr txBox="1">
            <a:spLocks/>
          </p:cNvSpPr>
          <p:nvPr/>
        </p:nvSpPr>
        <p:spPr>
          <a:xfrm>
            <a:off x="5196267" y="2623316"/>
            <a:ext cx="1796287" cy="11607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Gadugi" panose="020B0502040204020203" pitchFamily="34" charset="0"/>
                <a:cs typeface="Andalus" panose="02020603050405020304" pitchFamily="18" charset="-78"/>
              </a:rPr>
              <a:t>Example: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="" xmlns:a16="http://schemas.microsoft.com/office/drawing/2014/main" id="{9873CF99-7CAB-4074-B297-FC23FFB16C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226761"/>
              </p:ext>
            </p:extLst>
          </p:nvPr>
        </p:nvGraphicFramePr>
        <p:xfrm>
          <a:off x="1132689" y="3203687"/>
          <a:ext cx="9923444" cy="259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259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jpeg">
            <a:extLst>
              <a:ext uri="{FF2B5EF4-FFF2-40B4-BE49-F238E27FC236}">
                <a16:creationId xmlns="" xmlns:a16="http://schemas.microsoft.com/office/drawing/2014/main" id="{ECE2E242-A605-410C-985B-0A5FAC7568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26619" r="-1231"/>
          <a:stretch/>
        </p:blipFill>
        <p:spPr>
          <a:xfrm>
            <a:off x="0" y="0"/>
            <a:ext cx="12342812" cy="6877050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B99F9E8B-650F-4C20-9DF4-9458757521D3}"/>
              </a:ext>
            </a:extLst>
          </p:cNvPr>
          <p:cNvSpPr txBox="1">
            <a:spLocks/>
          </p:cNvSpPr>
          <p:nvPr/>
        </p:nvSpPr>
        <p:spPr>
          <a:xfrm>
            <a:off x="684212" y="363259"/>
            <a:ext cx="4486599" cy="161794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>
                <a:solidFill>
                  <a:schemeClr val="bg2">
                    <a:lumMod val="25000"/>
                  </a:schemeClr>
                </a:solidFill>
                <a:latin typeface="Gadugi" panose="020B0502040204020203" pitchFamily="34" charset="0"/>
                <a:cs typeface="Andalus" panose="02020603050405020304" pitchFamily="18" charset="-78"/>
              </a:rPr>
              <a:t>Resources for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E28F6BD-8951-4BC6-BE33-9F1E28C2D79C}"/>
              </a:ext>
            </a:extLst>
          </p:cNvPr>
          <p:cNvSpPr txBox="1"/>
          <p:nvPr/>
        </p:nvSpPr>
        <p:spPr>
          <a:xfrm>
            <a:off x="4987636" y="363259"/>
            <a:ext cx="6669376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62" lvl="0" indent="-228575" defTabSz="914299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400" b="1" i="1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State Playbook for Gender Equity </a:t>
            </a:r>
            <a:r>
              <a:rPr lang="en-US" sz="2400" b="1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policy element fact sheet on state tax credits for low-income families, available at </a:t>
            </a:r>
            <a:r>
              <a:rPr lang="en-US" sz="2400" b="1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  <a:hlinkClick r:id="rId4"/>
              </a:rPr>
              <a:t>https://nwlc.org/resources/state-policy-elements/</a:t>
            </a:r>
            <a:r>
              <a:rPr lang="en-US" sz="2400" b="1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endParaRPr lang="en-US" sz="2400" b="1" i="1" dirty="0">
              <a:solidFill>
                <a:srgbClr val="30006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862" lvl="0" indent="-228575" defTabSz="914299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400" b="1" i="1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Making Care Less Taxing</a:t>
            </a:r>
            <a:r>
              <a:rPr lang="en-US" sz="2400" b="1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report and additional resources on child and dependent care tax provisions, available at </a:t>
            </a:r>
            <a:r>
              <a:rPr lang="en-US" sz="2400" b="1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  <a:hlinkClick r:id="rId5"/>
              </a:rPr>
              <a:t>https://nwlc.org/resources/mclt/</a:t>
            </a:r>
            <a:r>
              <a:rPr lang="en-US" sz="2400" b="1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  <a:p>
            <a:pPr marL="342862" lvl="0" indent="-228575" defTabSz="914299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400" b="1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Email </a:t>
            </a:r>
            <a:r>
              <a:rPr lang="en-US" sz="2400" b="1" dirty="0">
                <a:solidFill>
                  <a:srgbClr val="300060"/>
                </a:solidFill>
                <a:latin typeface="Gadugi" panose="020B0502040204020203" pitchFamily="34" charset="0"/>
                <a:ea typeface="Gadugi" panose="020B0502040204020203" pitchFamily="34" charset="0"/>
                <a:hlinkClick r:id="rId6"/>
              </a:rPr>
              <a:t>shassmer@nwlc.org</a:t>
            </a:r>
            <a:endParaRPr lang="en-US" sz="2400" b="1" dirty="0">
              <a:solidFill>
                <a:srgbClr val="30006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7B8E9B-2880-43B4-A487-F6EA5F5C9F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43" y="1782783"/>
            <a:ext cx="3187855" cy="413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7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D441EB6F3552468E5271845D1E6B13" ma:contentTypeVersion="9" ma:contentTypeDescription="Create a new document." ma:contentTypeScope="" ma:versionID="f5d219da6d4d9f12f08c84d8db5ab5cb">
  <xsd:schema xmlns:xsd="http://www.w3.org/2001/XMLSchema" xmlns:xs="http://www.w3.org/2001/XMLSchema" xmlns:p="http://schemas.microsoft.com/office/2006/metadata/properties" xmlns:ns2="cacef442-3fa6-475e-944f-cbb2377442a4" xmlns:ns3="4dde2d5b-004c-45d9-a87c-41e025cc0cd8" targetNamespace="http://schemas.microsoft.com/office/2006/metadata/properties" ma:root="true" ma:fieldsID="02c3adca2503aa8873373baf1bdac25d" ns2:_="" ns3:_="">
    <xsd:import namespace="cacef442-3fa6-475e-944f-cbb2377442a4"/>
    <xsd:import namespace="4dde2d5b-004c-45d9-a87c-41e025cc0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cef442-3fa6-475e-944f-cbb2377442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e2d5b-004c-45d9-a87c-41e025cc0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E8261E-CF76-4D60-98E9-BB4BE461FF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cef442-3fa6-475e-944f-cbb2377442a4"/>
    <ds:schemaRef ds:uri="4dde2d5b-004c-45d9-a87c-41e025cc0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7F6CE1-B51F-4630-9ACC-F51FADB7E91E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cacef442-3fa6-475e-944f-cbb2377442a4"/>
    <ds:schemaRef ds:uri="http://schemas.microsoft.com/office/2006/metadata/properties"/>
    <ds:schemaRef ds:uri="http://purl.org/dc/terms/"/>
    <ds:schemaRef ds:uri="http://schemas.openxmlformats.org/package/2006/metadata/core-properties"/>
    <ds:schemaRef ds:uri="4dde2d5b-004c-45d9-a87c-41e025cc0cd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D15981F-DA20-4556-9E2A-553A7F2FE8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1331</TotalTime>
  <Words>393</Words>
  <Application>Microsoft Office PowerPoint</Application>
  <PresentationFormat>Custom</PresentationFormat>
  <Paragraphs>60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Watercolor_16x9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You Care About Protecting People from Sexual Harassment, You Should Care About Reproductive Justice</dc:title>
  <dc:creator>Bender-Brown, AnnaLise</dc:creator>
  <cp:lastModifiedBy>Raquel Jones</cp:lastModifiedBy>
  <cp:revision>51</cp:revision>
  <dcterms:created xsi:type="dcterms:W3CDTF">2018-09-26T14:40:23Z</dcterms:created>
  <dcterms:modified xsi:type="dcterms:W3CDTF">2019-02-11T19:06:04Z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0x0101003BD441EB6F3552468E5271845D1E6B13</vt:lpwstr>
  </property>
</Properties>
</file>